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5" r:id="rId3"/>
    <p:sldId id="277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338" r:id="rId12"/>
    <p:sldId id="287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12" r:id="rId30"/>
    <p:sldId id="313" r:id="rId31"/>
    <p:sldId id="310" r:id="rId32"/>
    <p:sldId id="314" r:id="rId33"/>
    <p:sldId id="315" r:id="rId34"/>
    <p:sldId id="316" r:id="rId35"/>
    <p:sldId id="317" r:id="rId36"/>
    <p:sldId id="320" r:id="rId37"/>
    <p:sldId id="311" r:id="rId38"/>
    <p:sldId id="318" r:id="rId39"/>
    <p:sldId id="319" r:id="rId40"/>
    <p:sldId id="322" r:id="rId41"/>
    <p:sldId id="323" r:id="rId42"/>
    <p:sldId id="324" r:id="rId43"/>
    <p:sldId id="321" r:id="rId44"/>
    <p:sldId id="325" r:id="rId45"/>
    <p:sldId id="328" r:id="rId46"/>
    <p:sldId id="326" r:id="rId47"/>
    <p:sldId id="327" r:id="rId48"/>
    <p:sldId id="329" r:id="rId49"/>
    <p:sldId id="307" r:id="rId50"/>
    <p:sldId id="330" r:id="rId51"/>
    <p:sldId id="308" r:id="rId52"/>
    <p:sldId id="331" r:id="rId53"/>
    <p:sldId id="309" r:id="rId54"/>
    <p:sldId id="332" r:id="rId55"/>
    <p:sldId id="334" r:id="rId56"/>
    <p:sldId id="335" r:id="rId57"/>
    <p:sldId id="336" r:id="rId58"/>
    <p:sldId id="305" r:id="rId59"/>
    <p:sldId id="337" r:id="rId60"/>
    <p:sldId id="306" r:id="rId61"/>
    <p:sldId id="27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35"/>
    <p:restoredTop sz="94613"/>
  </p:normalViewPr>
  <p:slideViewPr>
    <p:cSldViewPr snapToGrid="0" snapToObjects="1">
      <p:cViewPr varScale="1">
        <p:scale>
          <a:sx n="121" d="100"/>
          <a:sy n="121" d="100"/>
        </p:scale>
        <p:origin x="8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20-Dec-19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xml/xpath_syntax.as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96794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579" y="5112344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smtClean="0"/>
              <a:t>Prof. </a:t>
            </a:r>
            <a:r>
              <a:rPr lang="en-US" dirty="0" smtClean="0"/>
              <a:t>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F5D1-05E6-3849-B849-7B9B8DDF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62" y="1825625"/>
            <a:ext cx="11138338" cy="136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2019</a:t>
            </a:r>
            <a:r>
              <a:rPr lang="en-US" sz="4000" dirty="0"/>
              <a:t>, </a:t>
            </a:r>
            <a:r>
              <a:rPr lang="en-US" sz="4000" dirty="0" smtClean="0"/>
              <a:t>a Boeing </a:t>
            </a:r>
            <a:r>
              <a:rPr lang="en-US" sz="4000" dirty="0"/>
              <a:t>737 Max </a:t>
            </a:r>
            <a:r>
              <a:rPr lang="en-US" sz="4000" b="1" dirty="0"/>
              <a:t>crashed</a:t>
            </a:r>
            <a:r>
              <a:rPr lang="en-US" sz="4000" dirty="0"/>
              <a:t> due to </a:t>
            </a:r>
            <a:r>
              <a:rPr lang="en-US" sz="4000" b="1" dirty="0"/>
              <a:t>software problems</a:t>
            </a:r>
            <a:r>
              <a:rPr lang="en-US" sz="4000" dirty="0"/>
              <a:t>; all </a:t>
            </a:r>
            <a:r>
              <a:rPr lang="en-US" sz="4000" b="1" dirty="0"/>
              <a:t>157 people on board died</a:t>
            </a:r>
            <a:r>
              <a:rPr lang="en-US" sz="4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E5E14-8689-1C4E-B22F-B24EF78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17" y="4268647"/>
            <a:ext cx="5720674" cy="17853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39043-4772-994F-8E09-CE73E219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D6BB-6641-4CED-AC63-957751EEE1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3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developers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test single parts of the application</a:t>
            </a:r>
          </a:p>
          <a:p>
            <a:pPr lvl="1"/>
            <a:r>
              <a:rPr lang="en-US" i="1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</a:t>
            </a:r>
            <a:r>
              <a:rPr lang="en-US" i="1" dirty="0" smtClean="0"/>
              <a:t>*Test.java</a:t>
            </a:r>
            <a:r>
              <a:rPr lang="en-US" dirty="0" smtClean="0"/>
              <a:t>”, executed BEFORE the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</a:t>
            </a:r>
            <a:r>
              <a:rPr lang="en-US" i="1" dirty="0" smtClean="0"/>
              <a:t>*IT.java</a:t>
            </a:r>
            <a:r>
              <a:rPr lang="en-US" dirty="0" smtClean="0"/>
              <a:t>”, executed AFTER </a:t>
            </a:r>
            <a:r>
              <a:rPr lang="en-US" dirty="0"/>
              <a:t>“</a:t>
            </a:r>
            <a:r>
              <a:rPr lang="en-US" i="1" dirty="0" err="1"/>
              <a:t>mvn</a:t>
            </a:r>
            <a:r>
              <a:rPr lang="en-US" i="1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testing, although you still want to run the quick unit tests, just in case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C#/</a:t>
            </a:r>
            <a:r>
              <a:rPr lang="en-US" dirty="0" err="1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then 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</a:t>
            </a:r>
            <a:r>
              <a:rPr lang="en-US" i="1" dirty="0" smtClean="0"/>
              <a:t>id</a:t>
            </a:r>
            <a:r>
              <a:rPr lang="en-US" dirty="0" smtClean="0"/>
              <a:t>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>
            <a:normAutofit/>
          </a:bodyPr>
          <a:lstStyle/>
          <a:p>
            <a:r>
              <a:rPr lang="en-US" dirty="0" smtClean="0"/>
              <a:t>Query language on tags in HTML/XML documents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www.w3schools.com/xml/xpath_syntax.asp</a:t>
            </a:r>
            <a:endParaRPr lang="en-US" dirty="0" smtClean="0"/>
          </a:p>
          <a:p>
            <a:r>
              <a:rPr lang="en-US" dirty="0" smtClean="0"/>
              <a:t>A HTML/XML document can be represented as a tree, on which tags/nodes can be identified with a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path expression can match several tags/nodes</a:t>
            </a:r>
          </a:p>
          <a:p>
            <a:r>
              <a:rPr lang="en-US" dirty="0" smtClean="0"/>
              <a:t>An alternative to XPath is “</a:t>
            </a:r>
            <a:r>
              <a:rPr lang="en-US" i="1" dirty="0" smtClean="0"/>
              <a:t>CSS Selectors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5" y="142961"/>
            <a:ext cx="11753009" cy="563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448" y="6207853"/>
            <a:ext cx="600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first example of web page we had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169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Path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nodename</a:t>
            </a:r>
            <a:r>
              <a:rPr lang="en-US" dirty="0"/>
              <a:t>”: select all tags with given node name</a:t>
            </a:r>
          </a:p>
          <a:p>
            <a:r>
              <a:rPr lang="en-US" dirty="0"/>
              <a:t>“/”: select from root node</a:t>
            </a:r>
          </a:p>
          <a:p>
            <a:r>
              <a:rPr lang="en-US" dirty="0"/>
              <a:t>“//”: select </a:t>
            </a:r>
            <a:r>
              <a:rPr lang="en-US" dirty="0" smtClean="0"/>
              <a:t>anywhere </a:t>
            </a:r>
            <a:r>
              <a:rPr lang="en-US" dirty="0"/>
              <a:t>inside current sub-tree</a:t>
            </a:r>
          </a:p>
          <a:p>
            <a:r>
              <a:rPr lang="en-US" dirty="0"/>
              <a:t>“.”: select current node</a:t>
            </a:r>
          </a:p>
          <a:p>
            <a:r>
              <a:rPr lang="en-US" dirty="0"/>
              <a:t>“..”: select parent of current node</a:t>
            </a:r>
          </a:p>
          <a:p>
            <a:r>
              <a:rPr lang="en-US" dirty="0"/>
              <a:t>“@”: select attribute</a:t>
            </a:r>
          </a:p>
          <a:p>
            <a:r>
              <a:rPr lang="en-US" dirty="0" smtClean="0"/>
              <a:t>“*”: select all nodes</a:t>
            </a:r>
          </a:p>
          <a:p>
            <a:r>
              <a:rPr lang="en-US" dirty="0" smtClean="0"/>
              <a:t>“@*”: select all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4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699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</a:t>
            </a:r>
          </a:p>
          <a:p>
            <a:r>
              <a:rPr lang="en-US" sz="2800" dirty="0" smtClean="0"/>
              <a:t>All tags &lt;p&gt;, wherever they 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50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//body//p</a:t>
            </a:r>
          </a:p>
          <a:p>
            <a:r>
              <a:rPr lang="en-US" sz="2800" dirty="0" smtClean="0"/>
              <a:t>All tags &lt;p&gt; in the subtree of any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2812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//body/p</a:t>
            </a:r>
          </a:p>
          <a:p>
            <a:r>
              <a:rPr lang="en-US" sz="2800" dirty="0" smtClean="0"/>
              <a:t>All tags &lt;p&gt; directly under a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72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95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//div/p/a</a:t>
            </a:r>
          </a:p>
          <a:p>
            <a:r>
              <a:rPr lang="en-US" sz="2800" dirty="0" smtClean="0"/>
              <a:t>All tags &lt;a&gt; directly under a &lt;p&gt;,</a:t>
            </a:r>
          </a:p>
          <a:p>
            <a:r>
              <a:rPr lang="en-US" sz="2800" dirty="0" smtClean="0"/>
              <a:t>which itself is under a &lt;div&gt;</a:t>
            </a:r>
          </a:p>
        </p:txBody>
      </p:sp>
    </p:spTree>
    <p:extLst>
      <p:ext uri="{BB962C8B-B14F-4D97-AF65-F5344CB8AC3E}">
        <p14:creationId xmlns:p14="http://schemas.microsoft.com/office/powerpoint/2010/main" val="209412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260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//p/..</a:t>
            </a:r>
          </a:p>
          <a:p>
            <a:r>
              <a:rPr lang="en-US" sz="2800" dirty="0" smtClean="0"/>
              <a:t>All parent nodes of &lt;p&gt; tags</a:t>
            </a:r>
          </a:p>
        </p:txBody>
      </p:sp>
    </p:spTree>
    <p:extLst>
      <p:ext uri="{BB962C8B-B14F-4D97-AF65-F5344CB8AC3E}">
        <p14:creationId xmlns:p14="http://schemas.microsoft.com/office/powerpoint/2010/main" val="1266372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825625"/>
            <a:ext cx="11424745" cy="4351338"/>
          </a:xfrm>
        </p:spPr>
        <p:txBody>
          <a:bodyPr/>
          <a:lstStyle/>
          <a:p>
            <a:r>
              <a:rPr lang="en-US" dirty="0" smtClean="0"/>
              <a:t>Predicate inside “[]” to select a subset of all nodes matching the path</a:t>
            </a:r>
          </a:p>
          <a:p>
            <a:r>
              <a:rPr lang="en-US" dirty="0" smtClean="0"/>
              <a:t>Can also be the index to specify one node among the list of the returned ones from the XPath </a:t>
            </a:r>
          </a:p>
          <a:p>
            <a:pPr lvl="1"/>
            <a:r>
              <a:rPr lang="en-US" dirty="0" smtClean="0"/>
              <a:t>WARNING: it starts from 1, not 0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9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</a:t>
            </a:r>
          </a:p>
          <a:p>
            <a:r>
              <a:rPr lang="en-US" sz="2800" dirty="0" smtClean="0"/>
              <a:t>From the list of all &lt;li&gt; from left to</a:t>
            </a:r>
          </a:p>
          <a:p>
            <a:r>
              <a:rPr lang="en-US" sz="2800" dirty="0" smtClean="0"/>
              <a:t>right, return the second one</a:t>
            </a:r>
          </a:p>
        </p:txBody>
      </p:sp>
    </p:spTree>
    <p:extLst>
      <p:ext uri="{BB962C8B-B14F-4D97-AF65-F5344CB8AC3E}">
        <p14:creationId xmlns:p14="http://schemas.microsoft.com/office/powerpoint/2010/main" val="333281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55741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//li[2]/a</a:t>
            </a:r>
          </a:p>
          <a:p>
            <a:r>
              <a:rPr lang="en-US" sz="2800" dirty="0" smtClean="0"/>
              <a:t>From the second in the list of all &lt;li&gt; </a:t>
            </a:r>
          </a:p>
          <a:p>
            <a:r>
              <a:rPr lang="en-US" sz="2800" dirty="0" smtClean="0"/>
              <a:t>from left to right, return all the &lt;a&gt; </a:t>
            </a:r>
          </a:p>
          <a:p>
            <a:r>
              <a:rPr lang="en-US" sz="2800" dirty="0" smtClean="0"/>
              <a:t>directly under it</a:t>
            </a:r>
          </a:p>
        </p:txBody>
      </p:sp>
    </p:spTree>
    <p:extLst>
      <p:ext uri="{BB962C8B-B14F-4D97-AF65-F5344CB8AC3E}">
        <p14:creationId xmlns:p14="http://schemas.microsoft.com/office/powerpoint/2010/main" val="21305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4867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/>
              <a:t>//*[@</a:t>
            </a:r>
            <a:r>
              <a:rPr lang="mr-IN" sz="2800" b="1" dirty="0" err="1"/>
              <a:t>href</a:t>
            </a:r>
            <a:r>
              <a:rPr lang="mr-IN" sz="2800" b="1" dirty="0"/>
              <a:t>] </a:t>
            </a:r>
            <a:endParaRPr lang="en-US" sz="2800" b="1" dirty="0" smtClean="0"/>
          </a:p>
          <a:p>
            <a:r>
              <a:rPr lang="en-US" sz="2800" dirty="0" smtClean="0"/>
              <a:t>All nodes that have an attribute </a:t>
            </a:r>
          </a:p>
          <a:p>
            <a:r>
              <a:rPr lang="en-US" sz="2800" dirty="0" smtClean="0"/>
              <a:t>called “</a:t>
            </a:r>
            <a:r>
              <a:rPr lang="en-US" sz="2800" dirty="0" err="1" smtClean="0"/>
              <a:t>href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06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3785" y="185867"/>
            <a:ext cx="5668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 smtClean="0"/>
              <a:t>//*</a:t>
            </a:r>
            <a:r>
              <a:rPr lang="en-US" sz="2800" b="1" dirty="0"/>
              <a:t>[string-length(text()) &gt; 60]</a:t>
            </a:r>
            <a:r>
              <a:rPr lang="mr-IN" sz="2800" b="1" dirty="0" smtClean="0"/>
              <a:t> </a:t>
            </a:r>
            <a:endParaRPr lang="en-US" sz="2800" b="1" dirty="0" smtClean="0"/>
          </a:p>
          <a:p>
            <a:r>
              <a:rPr lang="en-US" sz="2800" dirty="0" smtClean="0"/>
              <a:t>All nodes that have a text content of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t least 60 characters</a:t>
            </a:r>
          </a:p>
        </p:txBody>
      </p:sp>
    </p:spTree>
    <p:extLst>
      <p:ext uri="{BB962C8B-B14F-4D97-AF65-F5344CB8AC3E}">
        <p14:creationId xmlns:p14="http://schemas.microsoft.com/office/powerpoint/2010/main" val="380228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75501"/>
            <a:ext cx="11729544" cy="1737382"/>
          </a:xfrm>
        </p:spPr>
        <p:txBody>
          <a:bodyPr/>
          <a:lstStyle/>
          <a:p>
            <a:r>
              <a:rPr lang="en-US" dirty="0" smtClean="0"/>
              <a:t>The “Search” in Chrome Developer Tools can use XPath</a:t>
            </a:r>
          </a:p>
          <a:p>
            <a:r>
              <a:rPr lang="en-US" dirty="0" smtClean="0"/>
              <a:t>Good to check validity of queries before running your Selenium 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38" y="1912883"/>
            <a:ext cx="10058400" cy="39684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542194">
            <a:off x="4403834" y="6003894"/>
            <a:ext cx="1460938" cy="484632"/>
          </a:xfrm>
          <a:prstGeom prst="rightArrow">
            <a:avLst/>
          </a:prstGeom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53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5"/>
            <a:ext cx="11613931" cy="4837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Selenium tests you need to use XPath to locate HTML elements, </a:t>
            </a:r>
            <a:r>
              <a:rPr lang="en-US" dirty="0" err="1" smtClean="0"/>
              <a:t>eg</a:t>
            </a:r>
            <a:r>
              <a:rPr lang="en-US" dirty="0" smtClean="0"/>
              <a:t> to click buttons</a:t>
            </a:r>
          </a:p>
          <a:p>
            <a:r>
              <a:rPr lang="en-US" dirty="0" smtClean="0"/>
              <a:t>XPaths can be arbitrarily complex</a:t>
            </a:r>
          </a:p>
          <a:p>
            <a:r>
              <a:rPr lang="en-US" dirty="0" smtClean="0"/>
              <a:t>You might need to traverse the same page in many different Selenium tests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 Sign Up page to first create a user </a:t>
            </a:r>
          </a:p>
          <a:p>
            <a:r>
              <a:rPr lang="en-US" dirty="0"/>
              <a:t>The HTML </a:t>
            </a:r>
            <a:r>
              <a:rPr lang="en-US" dirty="0" smtClean="0"/>
              <a:t>in a page can </a:t>
            </a:r>
            <a:r>
              <a:rPr lang="en-US" dirty="0"/>
              <a:t>change, and you </a:t>
            </a:r>
            <a:r>
              <a:rPr lang="en-US" dirty="0" smtClean="0"/>
              <a:t>do not want to have to update the XPath in </a:t>
            </a:r>
            <a:r>
              <a:rPr lang="en-US" i="1" dirty="0" smtClean="0"/>
              <a:t>every single </a:t>
            </a:r>
            <a:r>
              <a:rPr lang="en-US" dirty="0" smtClean="0"/>
              <a:t>Selenium test using such page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95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Object (PO)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247" y="1825625"/>
            <a:ext cx="11676993" cy="48589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PO is a Java class used in testing to encapsulate all the actions you can do on a web page</a:t>
            </a:r>
          </a:p>
          <a:p>
            <a:r>
              <a:rPr lang="en-US" dirty="0" smtClean="0"/>
              <a:t>You will have a PO for each web page</a:t>
            </a:r>
          </a:p>
          <a:p>
            <a:r>
              <a:rPr lang="en-US" dirty="0" smtClean="0"/>
              <a:t>A PO can have methods like “</a:t>
            </a:r>
            <a:r>
              <a:rPr lang="en-US" i="1" dirty="0" err="1" smtClean="0"/>
              <a:t>clickLoginButton</a:t>
            </a:r>
            <a:r>
              <a:rPr lang="en-US" i="1" dirty="0" smtClean="0"/>
              <a:t>()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details of actually interacting with the DOM will be inside such PO method</a:t>
            </a:r>
          </a:p>
          <a:p>
            <a:r>
              <a:rPr lang="en-US" dirty="0" smtClean="0"/>
              <a:t>Selenium tests should not access the HTML/DOM directly, but rather just use the POs</a:t>
            </a:r>
          </a:p>
          <a:p>
            <a:r>
              <a:rPr lang="en-US" dirty="0" smtClean="0"/>
              <a:t>If a method in a PO represents a page transition (</a:t>
            </a:r>
            <a:r>
              <a:rPr lang="en-US" dirty="0" err="1" smtClean="0"/>
              <a:t>eg</a:t>
            </a:r>
            <a:r>
              <a:rPr lang="en-US" dirty="0" smtClean="0"/>
              <a:t>, clicking on a link), then such method should return the PO of the new page</a:t>
            </a:r>
          </a:p>
          <a:p>
            <a:r>
              <a:rPr lang="en-US" dirty="0" smtClean="0"/>
              <a:t>If the HTML of page change, you need to ONLY update its PO, and not the hundreds of Selenium tests using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It also makes the Selenium tests much easier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or System Tests???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2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tests to write?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4"/>
            <a:ext cx="11571889" cy="4774873"/>
          </a:xfrm>
        </p:spPr>
        <p:txBody>
          <a:bodyPr/>
          <a:lstStyle/>
          <a:p>
            <a:r>
              <a:rPr lang="en-US" dirty="0" smtClean="0"/>
              <a:t>Should you just write unit tests?</a:t>
            </a:r>
          </a:p>
          <a:p>
            <a:r>
              <a:rPr lang="en-US" dirty="0" smtClean="0"/>
              <a:t>Or should you just write Selenium tests?</a:t>
            </a:r>
          </a:p>
          <a:p>
            <a:r>
              <a:rPr lang="en-US" dirty="0" smtClean="0"/>
              <a:t>A mix of both? </a:t>
            </a:r>
          </a:p>
          <a:p>
            <a:r>
              <a:rPr lang="en-US" dirty="0" smtClean="0"/>
              <a:t>Which tests are more useful?</a:t>
            </a:r>
          </a:p>
          <a:p>
            <a:r>
              <a:rPr lang="en-US" dirty="0" smtClean="0"/>
              <a:t>Which ones should you prioritize?</a:t>
            </a:r>
          </a:p>
          <a:p>
            <a:r>
              <a:rPr lang="en-US" dirty="0" smtClean="0"/>
              <a:t>When to decide that you have enough unit tests and should add more Selenium 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6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Unit </a:t>
            </a:r>
            <a:r>
              <a:rPr lang="en-US" dirty="0"/>
              <a:t>Testing (UT)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1825625"/>
            <a:ext cx="11038490" cy="4351338"/>
          </a:xfrm>
        </p:spPr>
        <p:txBody>
          <a:bodyPr/>
          <a:lstStyle/>
          <a:p>
            <a:r>
              <a:rPr lang="en-US" dirty="0"/>
              <a:t>A lot of code can be trivial (</a:t>
            </a:r>
            <a:r>
              <a:rPr lang="en-US" dirty="0" err="1"/>
              <a:t>eg</a:t>
            </a:r>
            <a:r>
              <a:rPr lang="en-US" dirty="0"/>
              <a:t> getters and setters). UT for them would be </a:t>
            </a:r>
            <a:r>
              <a:rPr lang="en-US" dirty="0" smtClean="0"/>
              <a:t>a waste </a:t>
            </a:r>
            <a:r>
              <a:rPr lang="en-US" dirty="0"/>
              <a:t>of time</a:t>
            </a:r>
          </a:p>
          <a:p>
            <a:r>
              <a:rPr lang="en-US" dirty="0"/>
              <a:t>When a class has complex dependencies to other classes (</a:t>
            </a:r>
            <a:r>
              <a:rPr lang="en-US" dirty="0" err="1"/>
              <a:t>eg</a:t>
            </a:r>
            <a:r>
              <a:rPr lang="en-US" dirty="0"/>
              <a:t>, inputs in constructors, like 5 other class instances), writing UT might be cumbersome</a:t>
            </a:r>
          </a:p>
          <a:p>
            <a:r>
              <a:rPr lang="en-US" dirty="0"/>
              <a:t>To test your whole system at UT level, you might need </a:t>
            </a:r>
            <a:r>
              <a:rPr lang="en-US" i="1" dirty="0"/>
              <a:t>thousands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thousands</a:t>
            </a:r>
            <a:r>
              <a:rPr lang="en-US" dirty="0" smtClean="0"/>
              <a:t> of </a:t>
            </a:r>
            <a:r>
              <a:rPr lang="en-US" dirty="0"/>
              <a:t>tests… as each one may test very little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5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System </a:t>
            </a:r>
            <a:r>
              <a:rPr lang="en-US" dirty="0"/>
              <a:t>Testing (ST)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b="1" dirty="0"/>
              <a:t>much</a:t>
            </a:r>
            <a:r>
              <a:rPr lang="en-US" dirty="0"/>
              <a:t> slower than UT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start a browser, </a:t>
            </a:r>
            <a:r>
              <a:rPr lang="en-US" dirty="0" smtClean="0"/>
              <a:t>then </a:t>
            </a:r>
            <a:r>
              <a:rPr lang="en-US" dirty="0"/>
              <a:t>start a server, click buttons on browser that send HTTP commands to the server,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If a ST fails, much more difficult to find out why, as much more code is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6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UT or ST???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825624"/>
            <a:ext cx="11771586" cy="4785383"/>
          </a:xfrm>
        </p:spPr>
        <p:txBody>
          <a:bodyPr/>
          <a:lstStyle/>
          <a:p>
            <a:r>
              <a:rPr lang="en-US" dirty="0"/>
              <a:t>Write UT for classes/functions </a:t>
            </a:r>
            <a:r>
              <a:rPr lang="en-US" b="1" dirty="0"/>
              <a:t>YOU</a:t>
            </a:r>
            <a:r>
              <a:rPr lang="en-US" dirty="0"/>
              <a:t> think are </a:t>
            </a:r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unit tests are easier to debug</a:t>
            </a:r>
            <a:endParaRPr lang="en-US" dirty="0"/>
          </a:p>
          <a:p>
            <a:r>
              <a:rPr lang="en-US" dirty="0"/>
              <a:t>Make sure to have ST for all the main functionalities of your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make sure main functionalities are working, and those will cover a lot of the basic code</a:t>
            </a:r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a ST fails due to bug, to help debugging start writing </a:t>
            </a:r>
            <a:r>
              <a:rPr lang="en-US" dirty="0" smtClean="0"/>
              <a:t>UT and integration tests </a:t>
            </a:r>
            <a:r>
              <a:rPr lang="en-US" dirty="0"/>
              <a:t>for related classes (if they have bugs, maybe they were not as easy as you thought…)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as an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6" y="1825625"/>
            <a:ext cx="11824138" cy="4869466"/>
          </a:xfrm>
        </p:spPr>
        <p:txBody>
          <a:bodyPr>
            <a:normAutofit/>
          </a:bodyPr>
          <a:lstStyle/>
          <a:p>
            <a:r>
              <a:rPr lang="en-US" dirty="0" smtClean="0"/>
              <a:t>Unfortunately, testing is more like </a:t>
            </a:r>
            <a:r>
              <a:rPr lang="en-US" i="1" dirty="0" smtClean="0"/>
              <a:t>art</a:t>
            </a:r>
            <a:r>
              <a:rPr lang="en-US" dirty="0" smtClean="0"/>
              <a:t> than </a:t>
            </a:r>
            <a:r>
              <a:rPr lang="en-US" i="1" dirty="0" smtClean="0"/>
              <a:t>science</a:t>
            </a:r>
          </a:p>
          <a:p>
            <a:r>
              <a:rPr lang="en-US" dirty="0" smtClean="0"/>
              <a:t>Usually just rules of thumbs, based on anecdotal experience</a:t>
            </a:r>
          </a:p>
          <a:p>
            <a:r>
              <a:rPr lang="en-US" dirty="0" smtClean="0"/>
              <a:t>There is some general consensus (e.g., testing is important), but no scientifically sound guidelines</a:t>
            </a:r>
          </a:p>
          <a:p>
            <a:r>
              <a:rPr lang="en-US" dirty="0" smtClean="0"/>
              <a:t>Example: typically, in literature many suggest to put more emphasis on unit tests (</a:t>
            </a:r>
            <a:r>
              <a:rPr lang="en-US" dirty="0" err="1" smtClean="0"/>
              <a:t>eg</a:t>
            </a:r>
            <a:r>
              <a:rPr lang="en-US" dirty="0" smtClean="0"/>
              <a:t> 90-95%), as quicker to run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but I disagree </a:t>
            </a:r>
          </a:p>
          <a:p>
            <a:pPr lvl="1"/>
            <a:r>
              <a:rPr lang="en-US" dirty="0" smtClean="0"/>
              <a:t>at least in regards to enterprise applications, where I usually have mostly system and 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66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15115"/>
            <a:ext cx="11950262" cy="49009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unit tests have challenges, especially when dealing with external dependencies</a:t>
            </a:r>
          </a:p>
          <a:p>
            <a:r>
              <a:rPr lang="en-US" dirty="0" smtClean="0"/>
              <a:t>Example: how to </a:t>
            </a:r>
            <a:r>
              <a:rPr lang="en-US" i="1" dirty="0" smtClean="0"/>
              <a:t>unit</a:t>
            </a:r>
            <a:r>
              <a:rPr lang="en-US" dirty="0" smtClean="0"/>
              <a:t> test a class interacting with a database?</a:t>
            </a:r>
          </a:p>
          <a:p>
            <a:pPr lvl="1"/>
            <a:r>
              <a:rPr lang="en-US" dirty="0" smtClean="0"/>
              <a:t>Note: the tests you have seen so far on databases are </a:t>
            </a:r>
            <a:r>
              <a:rPr lang="en-US" i="1" dirty="0" smtClean="0"/>
              <a:t>integration</a:t>
            </a:r>
            <a:r>
              <a:rPr lang="en-US" dirty="0" smtClean="0"/>
              <a:t> tests, as we do start a database (</a:t>
            </a:r>
            <a:r>
              <a:rPr lang="en-US" dirty="0" err="1" smtClean="0"/>
              <a:t>eg</a:t>
            </a:r>
            <a:r>
              <a:rPr lang="en-US" dirty="0" smtClean="0"/>
              <a:t> H2) and also a container (JEE/Spring)</a:t>
            </a:r>
          </a:p>
          <a:p>
            <a:r>
              <a:rPr lang="en-US" dirty="0" smtClean="0"/>
              <a:t>To overcome such issues, there are testing frameworks like </a:t>
            </a:r>
            <a:r>
              <a:rPr lang="en-US" i="1" dirty="0" err="1" smtClean="0"/>
              <a:t>Mockito</a:t>
            </a:r>
            <a:r>
              <a:rPr lang="en-US" dirty="0" smtClean="0"/>
              <a:t> that allows you to mock dependencies</a:t>
            </a:r>
          </a:p>
          <a:p>
            <a:r>
              <a:rPr lang="en-US" dirty="0" smtClean="0"/>
              <a:t>Such mocking frameworks are relatively popular, </a:t>
            </a:r>
            <a:r>
              <a:rPr lang="en-US" i="1" dirty="0" smtClean="0"/>
              <a:t>but I do not like them </a:t>
            </a:r>
            <a:r>
              <a:rPr lang="en-US" dirty="0" smtClean="0"/>
              <a:t>(at least in the context of enterprise applications)</a:t>
            </a:r>
            <a:endParaRPr lang="en-US" i="1" dirty="0" smtClean="0"/>
          </a:p>
          <a:p>
            <a:pPr lvl="1"/>
            <a:r>
              <a:rPr lang="en-US" dirty="0" smtClean="0"/>
              <a:t>tests often become </a:t>
            </a:r>
            <a:r>
              <a:rPr lang="en-US" i="1" dirty="0" smtClean="0"/>
              <a:t>brittle, </a:t>
            </a:r>
            <a:r>
              <a:rPr lang="en-US" dirty="0" smtClean="0"/>
              <a:t>and harder to maintain</a:t>
            </a:r>
          </a:p>
          <a:p>
            <a:pPr lvl="1"/>
            <a:r>
              <a:rPr lang="en-US" dirty="0" smtClean="0"/>
              <a:t>tests check your assumptions on the external dependencies, which could be wrong, </a:t>
            </a:r>
            <a:r>
              <a:rPr lang="en-US" dirty="0" err="1" smtClean="0"/>
              <a:t>ie</a:t>
            </a:r>
            <a:r>
              <a:rPr lang="en-US" dirty="0" smtClean="0"/>
              <a:t> you are not testing the “real”</a:t>
            </a:r>
            <a:r>
              <a:rPr lang="en-US" dirty="0"/>
              <a:t> </a:t>
            </a:r>
            <a:r>
              <a:rPr lang="en-US" dirty="0" smtClean="0"/>
              <a:t>thing any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j</a:t>
            </a:r>
            <a:r>
              <a:rPr lang="en-US" dirty="0" smtClean="0"/>
              <a:t>ust better to write more integration/system tests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12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825625"/>
            <a:ext cx="11761076" cy="4900996"/>
          </a:xfrm>
        </p:spPr>
        <p:txBody>
          <a:bodyPr/>
          <a:lstStyle/>
          <a:p>
            <a:r>
              <a:rPr lang="en-US" dirty="0" smtClean="0"/>
              <a:t>How many tests should you write?</a:t>
            </a:r>
          </a:p>
          <a:p>
            <a:r>
              <a:rPr lang="en-US" dirty="0" smtClean="0"/>
              <a:t>As many as you can?</a:t>
            </a:r>
          </a:p>
          <a:p>
            <a:r>
              <a:rPr lang="en-US" dirty="0" smtClean="0"/>
              <a:t>When can you say you have enough tests?</a:t>
            </a:r>
          </a:p>
          <a:p>
            <a:r>
              <a:rPr lang="en-US" dirty="0" smtClean="0"/>
              <a:t>When can you say you really need to write more tests?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803117" cy="4911506"/>
          </a:xfrm>
        </p:spPr>
        <p:txBody>
          <a:bodyPr/>
          <a:lstStyle/>
          <a:p>
            <a:r>
              <a:rPr lang="en-US" dirty="0" smtClean="0"/>
              <a:t>When running tests, automatically check which part of the code has been executed</a:t>
            </a:r>
          </a:p>
          <a:p>
            <a:r>
              <a:rPr lang="en-US" i="1" dirty="0" smtClean="0"/>
              <a:t>A line that is not executed by any test might have a bug, and the tests would not find it</a:t>
            </a:r>
          </a:p>
          <a:p>
            <a:r>
              <a:rPr lang="en-US" dirty="0" smtClean="0"/>
              <a:t>You can calculate </a:t>
            </a:r>
            <a:r>
              <a:rPr lang="en-US" i="1" dirty="0" smtClean="0"/>
              <a:t>coverage</a:t>
            </a:r>
            <a:r>
              <a:rPr lang="en-US" dirty="0" smtClean="0"/>
              <a:t> as percentage of statements executed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160 covered lines out of 200 is a 80% line coverage</a:t>
            </a:r>
          </a:p>
          <a:p>
            <a:r>
              <a:rPr lang="en-US" dirty="0" smtClean="0"/>
              <a:t>Note: there are more sophisticated coverage criteria, but </a:t>
            </a:r>
            <a:r>
              <a:rPr lang="en-US" i="1" dirty="0" smtClean="0"/>
              <a:t>statement coverage </a:t>
            </a:r>
            <a:r>
              <a:rPr lang="en-US" dirty="0" smtClean="0"/>
              <a:t>is the most used/known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9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792607" cy="49325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coverage does NOT tell you if you have good tests, but rather if you need more</a:t>
            </a:r>
          </a:p>
          <a:p>
            <a:r>
              <a:rPr lang="en-US" dirty="0" smtClean="0"/>
              <a:t>100% code coverage? You might still have plenty of bugs</a:t>
            </a:r>
          </a:p>
          <a:p>
            <a:pPr lvl="1"/>
            <a:r>
              <a:rPr lang="en-US" dirty="0" smtClean="0"/>
              <a:t>not all bugs lead the application to crash</a:t>
            </a:r>
          </a:p>
          <a:p>
            <a:r>
              <a:rPr lang="en-US" dirty="0" smtClean="0"/>
              <a:t>15% code coverage? Your test suites really suck, go and write more tests</a:t>
            </a:r>
          </a:p>
          <a:p>
            <a:r>
              <a:rPr lang="en-US" dirty="0" smtClean="0"/>
              <a:t>Usually trying to have code coverage between 50% and 80%</a:t>
            </a:r>
          </a:p>
          <a:p>
            <a:r>
              <a:rPr lang="en-US" dirty="0" smtClean="0"/>
              <a:t>100% is often impractical</a:t>
            </a:r>
          </a:p>
          <a:p>
            <a:pPr lvl="1"/>
            <a:r>
              <a:rPr lang="en-US" dirty="0" smtClean="0"/>
              <a:t>Dead code, defensive programming,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48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Economy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4"/>
            <a:ext cx="11803117" cy="49115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Customers buy (software) products, they do not give a </a:t>
            </a:r>
            <a:r>
              <a:rPr lang="en-US" i="1" dirty="0" smtClean="0"/>
              <a:t>damn</a:t>
            </a:r>
            <a:r>
              <a:rPr lang="en-US" dirty="0" smtClean="0"/>
              <a:t> about the test cases</a:t>
            </a:r>
          </a:p>
          <a:p>
            <a:r>
              <a:rPr lang="en-US" dirty="0" smtClean="0"/>
              <a:t>The income in a company (can) come from the software, whereas </a:t>
            </a:r>
            <a:r>
              <a:rPr lang="en-US" i="1" dirty="0" smtClean="0"/>
              <a:t>testing is a cost</a:t>
            </a:r>
            <a:endParaRPr lang="en-US" dirty="0" smtClean="0"/>
          </a:p>
          <a:p>
            <a:r>
              <a:rPr lang="en-US" dirty="0" smtClean="0"/>
              <a:t>Each time an employee writes a test, that is time taken away from writing new features that the customer wants</a:t>
            </a:r>
          </a:p>
          <a:p>
            <a:r>
              <a:rPr lang="en-US" dirty="0" smtClean="0"/>
              <a:t>But customers do not like </a:t>
            </a:r>
            <a:r>
              <a:rPr lang="en-US" i="1" dirty="0" smtClean="0"/>
              <a:t>defective</a:t>
            </a:r>
            <a:r>
              <a:rPr lang="en-US" dirty="0" smtClean="0"/>
              <a:t> products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more time/resources you invest in testing, the lower the </a:t>
            </a:r>
            <a:r>
              <a:rPr lang="en-US" i="1" dirty="0" smtClean="0"/>
              <a:t>risk </a:t>
            </a:r>
            <a:r>
              <a:rPr lang="en-US" dirty="0" smtClean="0"/>
              <a:t>of having defects</a:t>
            </a:r>
          </a:p>
          <a:p>
            <a:r>
              <a:rPr lang="en-US" dirty="0" smtClean="0"/>
              <a:t>The right balance depends on the economical cost of having bugs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difference between video-games and software for banks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3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Student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825624"/>
            <a:ext cx="11719034" cy="4890485"/>
          </a:xfrm>
        </p:spPr>
        <p:txBody>
          <a:bodyPr/>
          <a:lstStyle/>
          <a:p>
            <a:r>
              <a:rPr lang="en-US" dirty="0" smtClean="0"/>
              <a:t>Given X amount of time, should you implement another feature to try to get a better grade?</a:t>
            </a:r>
          </a:p>
          <a:p>
            <a:r>
              <a:rPr lang="en-US" dirty="0" smtClean="0"/>
              <a:t>Or rather spend such time in testing your code, to avoid bugs that crash your application and possibly reduce your grade?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give a demo during an exam, and your application crash in front of the examiners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447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4"/>
            <a:ext cx="11634951" cy="4858955"/>
          </a:xfrm>
        </p:spPr>
        <p:txBody>
          <a:bodyPr/>
          <a:lstStyle/>
          <a:p>
            <a:r>
              <a:rPr lang="en-US" dirty="0" smtClean="0"/>
              <a:t>The main tool to calculate code coverage in Java is </a:t>
            </a:r>
            <a:r>
              <a:rPr lang="en-US" i="1" dirty="0" err="1" smtClean="0"/>
              <a:t>JaCoCo</a:t>
            </a:r>
            <a:endParaRPr lang="en-US" i="1" dirty="0" smtClean="0"/>
          </a:p>
          <a:p>
            <a:pPr lvl="1"/>
            <a:r>
              <a:rPr lang="en-US" dirty="0" err="1" smtClean="0"/>
              <a:t>JaCoCo</a:t>
            </a:r>
            <a:r>
              <a:rPr lang="en-US" dirty="0" smtClean="0"/>
              <a:t> stands for “Java Code Coverage”</a:t>
            </a:r>
          </a:p>
          <a:p>
            <a:r>
              <a:rPr lang="en-US" dirty="0" smtClean="0"/>
              <a:t>Can be easily activated via a Maven plugin</a:t>
            </a:r>
          </a:p>
          <a:p>
            <a:r>
              <a:rPr lang="en-US" dirty="0" smtClean="0"/>
              <a:t>No need to do any change in your tests</a:t>
            </a:r>
          </a:p>
          <a:p>
            <a:r>
              <a:rPr lang="en-US" dirty="0" smtClean="0"/>
              <a:t>Will generate a report at the end of the build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web page</a:t>
            </a:r>
          </a:p>
          <a:p>
            <a:r>
              <a:rPr lang="en-US" dirty="0" smtClean="0"/>
              <a:t>Note: IDEs like IntelliJ also have their internal tools to measure coverage when your run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86" y="263196"/>
            <a:ext cx="11790598" cy="2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25625"/>
            <a:ext cx="11855669" cy="4890485"/>
          </a:xfrm>
        </p:spPr>
        <p:txBody>
          <a:bodyPr/>
          <a:lstStyle/>
          <a:p>
            <a:r>
              <a:rPr lang="en-US" dirty="0" smtClean="0"/>
              <a:t>How can a tool like </a:t>
            </a:r>
            <a:r>
              <a:rPr lang="en-US" i="1" dirty="0" err="1" smtClean="0"/>
              <a:t>JaCoCo</a:t>
            </a:r>
            <a:r>
              <a:rPr lang="en-US" dirty="0" smtClean="0"/>
              <a:t> measure coverage?</a:t>
            </a:r>
          </a:p>
          <a:p>
            <a:r>
              <a:rPr lang="en-US" dirty="0" smtClean="0"/>
              <a:t>When a class is executed, its </a:t>
            </a:r>
            <a:r>
              <a:rPr lang="en-US" i="1" dirty="0" smtClean="0"/>
              <a:t>bytecode </a:t>
            </a:r>
            <a:r>
              <a:rPr lang="en-US" dirty="0" smtClean="0"/>
              <a:t>in the “</a:t>
            </a:r>
            <a:r>
              <a:rPr lang="en-US" i="1" dirty="0" smtClean="0"/>
              <a:t>.class</a:t>
            </a:r>
            <a:r>
              <a:rPr lang="en-US" dirty="0" smtClean="0"/>
              <a:t>” file is loaded into the JVM by the so called </a:t>
            </a:r>
            <a:r>
              <a:rPr lang="en-US" i="1" dirty="0" smtClean="0"/>
              <a:t>Class Loaders</a:t>
            </a:r>
          </a:p>
          <a:p>
            <a:r>
              <a:rPr lang="en-US" dirty="0" smtClean="0"/>
              <a:t>Code coverage tools </a:t>
            </a:r>
            <a:r>
              <a:rPr lang="en-US" i="1" dirty="0" smtClean="0"/>
              <a:t>intercept</a:t>
            </a:r>
            <a:r>
              <a:rPr lang="en-US" dirty="0" smtClean="0"/>
              <a:t> the loading of bytecode, and modify it on the fly</a:t>
            </a:r>
          </a:p>
          <a:p>
            <a:r>
              <a:rPr lang="en-US" dirty="0" smtClean="0"/>
              <a:t>The modifications do add </a:t>
            </a:r>
            <a:r>
              <a:rPr lang="en-US" i="1" dirty="0" smtClean="0"/>
              <a:t>probes, </a:t>
            </a:r>
            <a:r>
              <a:rPr lang="en-US" dirty="0" err="1" smtClean="0"/>
              <a:t>eg</a:t>
            </a:r>
            <a:r>
              <a:rPr lang="en-US" dirty="0" smtClean="0"/>
              <a:t> method calls after each statement to monitor if such statement is executed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</a:p>
          <a:p>
            <a:r>
              <a:rPr lang="en-US" b="1" dirty="0"/>
              <a:t>i</a:t>
            </a:r>
            <a:r>
              <a:rPr lang="en-US" b="1" dirty="0" smtClean="0"/>
              <a:t>ntro/spring/testing/mocking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7116</TotalTime>
  <Words>3268</Words>
  <Application>Microsoft Office PowerPoint</Application>
  <PresentationFormat>Widescreen</PresentationFormat>
  <Paragraphs>417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Mangal</vt:lpstr>
      <vt:lpstr>Times New Roman</vt:lpstr>
      <vt:lpstr>Office Theme</vt:lpstr>
      <vt:lpstr>Enterprise Programmering 1 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 Fatal Therac-25 Radiation</vt:lpstr>
      <vt:lpstr>Power Shutdown in 2003</vt:lpstr>
      <vt:lpstr>2010, Toyota, bug in braking system, recalled 436,000 vehicles…</vt:lpstr>
      <vt:lpstr>Knight Capital Group 2012</vt:lpstr>
      <vt:lpstr>PowerPoint Presentation</vt:lpstr>
      <vt:lpstr>And I could go on the whole day…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PowerPoint Presentation</vt:lpstr>
      <vt:lpstr>PowerPoint Presentation</vt:lpstr>
      <vt:lpstr>XPath: Path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XPath: Predicates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</vt:lpstr>
      <vt:lpstr>Page Object (PO)</vt:lpstr>
      <vt:lpstr>Unit or System Tests???</vt:lpstr>
      <vt:lpstr>Which tests to write?</vt:lpstr>
      <vt:lpstr>Issues with Unit Testing (UT)</vt:lpstr>
      <vt:lpstr>Issues With System Testing (ST)</vt:lpstr>
      <vt:lpstr>So, UT or ST???</vt:lpstr>
      <vt:lpstr>Testing as an Art</vt:lpstr>
      <vt:lpstr>Mocking Frameworks</vt:lpstr>
      <vt:lpstr>Code Coverage</vt:lpstr>
      <vt:lpstr>How Many Tests?</vt:lpstr>
      <vt:lpstr>Code Coverage</vt:lpstr>
      <vt:lpstr>Limitations</vt:lpstr>
      <vt:lpstr>Economy of Testing</vt:lpstr>
      <vt:lpstr>Example: Student Projects </vt:lpstr>
      <vt:lpstr>Measuring Coverage</vt:lpstr>
      <vt:lpstr>PowerPoint Presentation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388</cp:revision>
  <cp:lastPrinted>2017-12-21T12:07:11Z</cp:lastPrinted>
  <dcterms:created xsi:type="dcterms:W3CDTF">2017-12-10T14:32:25Z</dcterms:created>
  <dcterms:modified xsi:type="dcterms:W3CDTF">2019-12-20T12:13:03Z</dcterms:modified>
</cp:coreProperties>
</file>